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0D80F-64F3-434C-9653-D5B7BB165651}" type="datetimeFigureOut">
              <a:rPr lang="es-MX" smtClean="0"/>
              <a:t>09/09/2020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9E601F-A998-4A27-A4F8-2793ED06EA8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6053809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0D80F-64F3-434C-9653-D5B7BB165651}" type="datetimeFigureOut">
              <a:rPr lang="es-MX" smtClean="0"/>
              <a:t>09/09/2020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9E601F-A998-4A27-A4F8-2793ED06EA8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1995514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0D80F-64F3-434C-9653-D5B7BB165651}" type="datetimeFigureOut">
              <a:rPr lang="es-MX" smtClean="0"/>
              <a:t>09/09/2020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9E601F-A998-4A27-A4F8-2793ED06EA8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5206083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0D80F-64F3-434C-9653-D5B7BB165651}" type="datetimeFigureOut">
              <a:rPr lang="es-MX" smtClean="0"/>
              <a:t>09/09/2020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9E601F-A998-4A27-A4F8-2793ED06EA8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0625104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0D80F-64F3-434C-9653-D5B7BB165651}" type="datetimeFigureOut">
              <a:rPr lang="es-MX" smtClean="0"/>
              <a:t>09/09/2020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9E601F-A998-4A27-A4F8-2793ED06EA8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0038622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0D80F-64F3-434C-9653-D5B7BB165651}" type="datetimeFigureOut">
              <a:rPr lang="es-MX" smtClean="0"/>
              <a:t>09/09/2020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9E601F-A998-4A27-A4F8-2793ED06EA8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7848052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0D80F-64F3-434C-9653-D5B7BB165651}" type="datetimeFigureOut">
              <a:rPr lang="es-MX" smtClean="0"/>
              <a:t>09/09/2020</a:t>
            </a:fld>
            <a:endParaRPr lang="es-MX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9E601F-A998-4A27-A4F8-2793ED06EA8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7212290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0D80F-64F3-434C-9653-D5B7BB165651}" type="datetimeFigureOut">
              <a:rPr lang="es-MX" smtClean="0"/>
              <a:t>09/09/2020</a:t>
            </a:fld>
            <a:endParaRPr lang="es-MX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9E601F-A998-4A27-A4F8-2793ED06EA8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7558290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0D80F-64F3-434C-9653-D5B7BB165651}" type="datetimeFigureOut">
              <a:rPr lang="es-MX" smtClean="0"/>
              <a:t>09/09/2020</a:t>
            </a:fld>
            <a:endParaRPr lang="es-MX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9E601F-A998-4A27-A4F8-2793ED06EA8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7711834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0D80F-64F3-434C-9653-D5B7BB165651}" type="datetimeFigureOut">
              <a:rPr lang="es-MX" smtClean="0"/>
              <a:t>09/09/2020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9E601F-A998-4A27-A4F8-2793ED06EA8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7947998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0D80F-64F3-434C-9653-D5B7BB165651}" type="datetimeFigureOut">
              <a:rPr lang="es-MX" smtClean="0"/>
              <a:t>09/09/2020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9E601F-A998-4A27-A4F8-2793ED06EA8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135007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50D80F-64F3-434C-9653-D5B7BB165651}" type="datetimeFigureOut">
              <a:rPr lang="es-MX" smtClean="0"/>
              <a:t>09/09/2020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9E601F-A998-4A27-A4F8-2793ED06EA8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2819069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/>
          <p:cNvSpPr/>
          <p:nvPr/>
        </p:nvSpPr>
        <p:spPr>
          <a:xfrm>
            <a:off x="755561" y="1048382"/>
            <a:ext cx="10487696" cy="2800767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es-MX" sz="4400" dirty="0" smtClean="0"/>
              <a:t>SEMINARIO DE CONCENTRACIÓN PROFESIONAL I</a:t>
            </a:r>
          </a:p>
          <a:p>
            <a:pPr algn="ctr"/>
            <a:r>
              <a:rPr lang="es-MX" sz="4400" dirty="0" smtClean="0"/>
              <a:t>REFLEXIONES TEÓRICO METODOLÓGICAS SOBRE LA FORMACIÓN Y LA DOCENCIA</a:t>
            </a:r>
            <a:endParaRPr lang="es-MX" sz="4400" dirty="0"/>
          </a:p>
        </p:txBody>
      </p:sp>
      <p:sp>
        <p:nvSpPr>
          <p:cNvPr id="5" name="CuadroTexto 4"/>
          <p:cNvSpPr txBox="1"/>
          <p:nvPr/>
        </p:nvSpPr>
        <p:spPr>
          <a:xfrm>
            <a:off x="6310648" y="5473521"/>
            <a:ext cx="4713667" cy="36933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dirty="0" smtClean="0"/>
              <a:t>Septiembre 2020 – enero 2021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4140479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ángulo 2"/>
          <p:cNvSpPr/>
          <p:nvPr/>
        </p:nvSpPr>
        <p:spPr>
          <a:xfrm>
            <a:off x="1386626" y="1344596"/>
            <a:ext cx="9058139" cy="3785652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es-MX" sz="4000" dirty="0" smtClean="0"/>
              <a:t>Lo que se espera como producto es un documento que incluya el estado del arte en relación con el objeto de estudio trabajado y la descripción exhaustiva del escenario en que se desarrollará la investigación.</a:t>
            </a:r>
            <a:endParaRPr lang="es-MX" sz="4000" dirty="0"/>
          </a:p>
        </p:txBody>
      </p:sp>
    </p:spTree>
    <p:extLst>
      <p:ext uri="{BB962C8B-B14F-4D97-AF65-F5344CB8AC3E}">
        <p14:creationId xmlns:p14="http://schemas.microsoft.com/office/powerpoint/2010/main" val="10350369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712413" y="874621"/>
            <a:ext cx="6383846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sz="5400" dirty="0" smtClean="0"/>
              <a:t>Opción Formación pedagógica y práctica docente</a:t>
            </a:r>
            <a:endParaRPr lang="es-MX" sz="5400" dirty="0"/>
          </a:p>
        </p:txBody>
      </p:sp>
      <p:pic>
        <p:nvPicPr>
          <p:cNvPr id="3" name="Imagen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45092" y="2641979"/>
            <a:ext cx="4706491" cy="35434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77491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lamada rectangular redondeada 3"/>
          <p:cNvSpPr/>
          <p:nvPr/>
        </p:nvSpPr>
        <p:spPr>
          <a:xfrm>
            <a:off x="497982" y="106578"/>
            <a:ext cx="7744496" cy="1838132"/>
          </a:xfrm>
          <a:prstGeom prst="wedgeRoundRectCallout">
            <a:avLst>
              <a:gd name="adj1" fmla="val 49615"/>
              <a:gd name="adj2" fmla="val 82500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2" name="Rectángulo 1"/>
          <p:cNvSpPr/>
          <p:nvPr/>
        </p:nvSpPr>
        <p:spPr>
          <a:xfrm>
            <a:off x="691167" y="363924"/>
            <a:ext cx="7744496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sz="2000" dirty="0" smtClean="0"/>
              <a:t>Se pretende proporcionar al alumno elementos teórico - metodológicos necesarios para que pueda integrar de manera adecuada los datos, la información  que le posibiliten analizar su objeto de estudio y contribuir con ello a la conclusión del trabajo </a:t>
            </a:r>
            <a:r>
              <a:rPr lang="es-MX" sz="2000" dirty="0" err="1" smtClean="0"/>
              <a:t>recepcional</a:t>
            </a:r>
            <a:endParaRPr lang="es-MX" sz="2000" dirty="0"/>
          </a:p>
        </p:txBody>
      </p:sp>
      <p:pic>
        <p:nvPicPr>
          <p:cNvPr id="3" name="Imagen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16759" y="2627290"/>
            <a:ext cx="3037808" cy="36787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53465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75293" y="2986691"/>
            <a:ext cx="5668717" cy="3401230"/>
          </a:xfrm>
          <a:prstGeom prst="rect">
            <a:avLst/>
          </a:prstGeom>
        </p:spPr>
      </p:pic>
      <p:sp>
        <p:nvSpPr>
          <p:cNvPr id="2" name="Rectángulo 1"/>
          <p:cNvSpPr/>
          <p:nvPr/>
        </p:nvSpPr>
        <p:spPr>
          <a:xfrm>
            <a:off x="472225" y="310706"/>
            <a:ext cx="9985419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sz="2000" dirty="0" smtClean="0"/>
              <a:t>Objetivo del curso</a:t>
            </a:r>
          </a:p>
          <a:p>
            <a:endParaRPr lang="es-MX" sz="2000" dirty="0" smtClean="0"/>
          </a:p>
          <a:p>
            <a:r>
              <a:rPr lang="es-MX" sz="2000" dirty="0" smtClean="0"/>
              <a:t>El Seminario de concentración profesional, </a:t>
            </a:r>
            <a:r>
              <a:rPr lang="es-MX" sz="2000" u="sng" dirty="0" smtClean="0"/>
              <a:t>“reflexiones teórico-metodológicas sobre la investigación educativa”</a:t>
            </a:r>
            <a:r>
              <a:rPr lang="es-MX" sz="2000" dirty="0" smtClean="0"/>
              <a:t> es un espacio que permite al alumno reflexionar y dialogar con sus compañeros en torno a los elementos teórico-metodológicos que les permitirán </a:t>
            </a:r>
          </a:p>
          <a:p>
            <a:pPr marL="457200" indent="-457200">
              <a:buAutoNum type="arabicPeriod"/>
            </a:pPr>
            <a:r>
              <a:rPr lang="es-MX" sz="2000" dirty="0" smtClean="0"/>
              <a:t>elaborar la revisión </a:t>
            </a:r>
            <a:r>
              <a:rPr lang="es-MX" sz="2000" dirty="0" err="1" smtClean="0"/>
              <a:t>biblio</a:t>
            </a:r>
            <a:r>
              <a:rPr lang="es-MX" sz="2000" dirty="0" smtClean="0"/>
              <a:t> - </a:t>
            </a:r>
            <a:r>
              <a:rPr lang="es-MX" sz="2000" dirty="0" err="1" smtClean="0"/>
              <a:t>hemerográfica</a:t>
            </a:r>
            <a:r>
              <a:rPr lang="es-MX" sz="2000" dirty="0" smtClean="0"/>
              <a:t>, </a:t>
            </a:r>
          </a:p>
          <a:p>
            <a:pPr marL="457200" indent="-457200">
              <a:buAutoNum type="arabicPeriod"/>
            </a:pPr>
            <a:r>
              <a:rPr lang="es-MX" sz="2000" dirty="0" smtClean="0"/>
              <a:t>la elección del escenario en el que desarrollarán su trabajo </a:t>
            </a:r>
            <a:r>
              <a:rPr lang="es-MX" sz="2000" dirty="0" err="1" smtClean="0"/>
              <a:t>recepcional</a:t>
            </a:r>
            <a:r>
              <a:rPr lang="es-MX" sz="2000" dirty="0" smtClean="0"/>
              <a:t> y</a:t>
            </a:r>
          </a:p>
          <a:p>
            <a:pPr marL="457200" indent="-457200">
              <a:buAutoNum type="arabicPeriod"/>
            </a:pPr>
            <a:r>
              <a:rPr lang="es-MX" sz="2000" dirty="0" smtClean="0"/>
              <a:t>las problemáticas asociadas a la elaboración de instrumentos.</a:t>
            </a:r>
            <a:endParaRPr lang="es-MX" sz="2000" dirty="0"/>
          </a:p>
        </p:txBody>
      </p:sp>
    </p:spTree>
    <p:extLst>
      <p:ext uri="{BB962C8B-B14F-4D97-AF65-F5344CB8AC3E}">
        <p14:creationId xmlns:p14="http://schemas.microsoft.com/office/powerpoint/2010/main" val="4299444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227526" y="890687"/>
            <a:ext cx="11685432" cy="50332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3500">
              <a:spcBef>
                <a:spcPts val="5"/>
              </a:spcBef>
              <a:spcAft>
                <a:spcPts val="0"/>
              </a:spcAft>
            </a:pPr>
            <a:r>
              <a:rPr lang="es-ES" sz="2400" b="1" u="heavy" dirty="0" smtClean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Objetivos específicos</a:t>
            </a:r>
            <a:endParaRPr lang="es-MX" sz="2400" dirty="0" smtClean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marL="63500">
              <a:spcBef>
                <a:spcPts val="195"/>
              </a:spcBef>
              <a:spcAft>
                <a:spcPts val="0"/>
              </a:spcAft>
            </a:pPr>
            <a:r>
              <a:rPr lang="es-ES" sz="2400" dirty="0" smtClean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.</a:t>
            </a:r>
            <a:endParaRPr lang="es-MX" sz="2400" dirty="0" smtClean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marL="63500">
              <a:spcBef>
                <a:spcPts val="195"/>
              </a:spcBef>
              <a:spcAft>
                <a:spcPts val="0"/>
              </a:spcAft>
            </a:pPr>
            <a:r>
              <a:rPr lang="es-ES" sz="2400" dirty="0" smtClean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Los alumnos:</a:t>
            </a:r>
            <a:endParaRPr lang="es-MX" sz="2400" dirty="0" smtClean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marL="342900" marR="74295" lvl="0" indent="-342900" algn="just">
              <a:lnSpc>
                <a:spcPct val="115000"/>
              </a:lnSpc>
              <a:spcBef>
                <a:spcPts val="175"/>
              </a:spcBef>
              <a:spcAft>
                <a:spcPts val="0"/>
              </a:spcAft>
              <a:buSzPts val="1100"/>
              <a:buFont typeface="Wingdings" panose="05000000000000000000" pitchFamily="2" charset="2"/>
              <a:buChar char=""/>
              <a:tabLst>
                <a:tab pos="521335" algn="l"/>
              </a:tabLst>
            </a:pPr>
            <a:r>
              <a:rPr lang="es-ES" sz="2400" dirty="0" smtClean="0">
                <a:effectLst/>
                <a:latin typeface="Arial" panose="020B0604020202020204" pitchFamily="34" charset="0"/>
                <a:ea typeface="Wingdings" panose="05000000000000000000" pitchFamily="2" charset="2"/>
                <a:cs typeface="Wingdings" panose="05000000000000000000" pitchFamily="2" charset="2"/>
              </a:rPr>
              <a:t>elaborarán la revisión </a:t>
            </a:r>
            <a:r>
              <a:rPr lang="es-ES" sz="2400" dirty="0" err="1" smtClean="0">
                <a:effectLst/>
                <a:latin typeface="Arial" panose="020B0604020202020204" pitchFamily="34" charset="0"/>
                <a:ea typeface="Wingdings" panose="05000000000000000000" pitchFamily="2" charset="2"/>
                <a:cs typeface="Wingdings" panose="05000000000000000000" pitchFamily="2" charset="2"/>
              </a:rPr>
              <a:t>biblio-hemerográfica</a:t>
            </a:r>
            <a:r>
              <a:rPr lang="es-ES" sz="2400" dirty="0" smtClean="0">
                <a:effectLst/>
                <a:latin typeface="Arial" panose="020B0604020202020204" pitchFamily="34" charset="0"/>
                <a:ea typeface="Wingdings" panose="05000000000000000000" pitchFamily="2" charset="2"/>
                <a:cs typeface="Wingdings" panose="05000000000000000000" pitchFamily="2" charset="2"/>
              </a:rPr>
              <a:t> sobre la temática que investigarán a fin de justificar la necesidad de desarrollar un nuevo estudio sobre </a:t>
            </a:r>
            <a:r>
              <a:rPr lang="es-ES" sz="2400" spc="-15" dirty="0" smtClean="0">
                <a:effectLst/>
                <a:latin typeface="Arial" panose="020B0604020202020204" pitchFamily="34" charset="0"/>
                <a:ea typeface="Wingdings" panose="05000000000000000000" pitchFamily="2" charset="2"/>
                <a:cs typeface="Wingdings" panose="05000000000000000000" pitchFamily="2" charset="2"/>
              </a:rPr>
              <a:t>la </a:t>
            </a:r>
            <a:r>
              <a:rPr lang="es-ES" sz="2400" dirty="0" smtClean="0">
                <a:effectLst/>
                <a:latin typeface="Arial" panose="020B0604020202020204" pitchFamily="34" charset="0"/>
                <a:ea typeface="Wingdings" panose="05000000000000000000" pitchFamily="2" charset="2"/>
                <a:cs typeface="Wingdings" panose="05000000000000000000" pitchFamily="2" charset="2"/>
              </a:rPr>
              <a:t>temática seleccionada y el marco teórico a partir del cual trabajaran la</a:t>
            </a:r>
            <a:r>
              <a:rPr lang="es-ES" sz="2400" spc="-50" dirty="0" smtClean="0">
                <a:effectLst/>
                <a:latin typeface="Arial" panose="020B0604020202020204" pitchFamily="34" charset="0"/>
                <a:ea typeface="Wingdings" panose="05000000000000000000" pitchFamily="2" charset="2"/>
                <a:cs typeface="Wingdings" panose="05000000000000000000" pitchFamily="2" charset="2"/>
              </a:rPr>
              <a:t> </a:t>
            </a:r>
            <a:r>
              <a:rPr lang="es-ES" sz="2400" dirty="0" smtClean="0">
                <a:effectLst/>
                <a:latin typeface="Arial" panose="020B0604020202020204" pitchFamily="34" charset="0"/>
                <a:ea typeface="Wingdings" panose="05000000000000000000" pitchFamily="2" charset="2"/>
                <a:cs typeface="Wingdings" panose="05000000000000000000" pitchFamily="2" charset="2"/>
              </a:rPr>
              <a:t>investigación;</a:t>
            </a:r>
            <a:endParaRPr lang="es-MX" sz="2400" dirty="0" smtClean="0">
              <a:effectLst/>
              <a:latin typeface="Arial" panose="020B0604020202020204" pitchFamily="34" charset="0"/>
              <a:ea typeface="Wingdings" panose="05000000000000000000" pitchFamily="2" charset="2"/>
              <a:cs typeface="Wingdings" panose="05000000000000000000" pitchFamily="2" charset="2"/>
            </a:endParaRPr>
          </a:p>
          <a:p>
            <a:pPr marL="342900" marR="71120" lvl="0" indent="-342900" algn="just">
              <a:lnSpc>
                <a:spcPct val="113000"/>
              </a:lnSpc>
              <a:spcBef>
                <a:spcPts val="15"/>
              </a:spcBef>
              <a:spcAft>
                <a:spcPts val="0"/>
              </a:spcAft>
              <a:buSzPts val="1100"/>
              <a:buFont typeface="Wingdings" panose="05000000000000000000" pitchFamily="2" charset="2"/>
              <a:buChar char=""/>
              <a:tabLst>
                <a:tab pos="521335" algn="l"/>
              </a:tabLst>
            </a:pPr>
            <a:r>
              <a:rPr lang="es-ES" sz="2400" dirty="0" smtClean="0">
                <a:effectLst/>
                <a:latin typeface="Arial" panose="020B0604020202020204" pitchFamily="34" charset="0"/>
                <a:ea typeface="Wingdings" panose="05000000000000000000" pitchFamily="2" charset="2"/>
                <a:cs typeface="Wingdings" panose="05000000000000000000" pitchFamily="2" charset="2"/>
              </a:rPr>
              <a:t>fundamentarán científicamente la elección de su escenario de estudio y generarán las estrategias que les permitirá realizar una descripción exhaustiva del</a:t>
            </a:r>
            <a:r>
              <a:rPr lang="es-ES" sz="2400" spc="-65" dirty="0" smtClean="0">
                <a:effectLst/>
                <a:latin typeface="Arial" panose="020B0604020202020204" pitchFamily="34" charset="0"/>
                <a:ea typeface="Wingdings" panose="05000000000000000000" pitchFamily="2" charset="2"/>
                <a:cs typeface="Wingdings" panose="05000000000000000000" pitchFamily="2" charset="2"/>
              </a:rPr>
              <a:t> </a:t>
            </a:r>
            <a:r>
              <a:rPr lang="es-ES" sz="2400" dirty="0" smtClean="0">
                <a:effectLst/>
                <a:latin typeface="Arial" panose="020B0604020202020204" pitchFamily="34" charset="0"/>
                <a:ea typeface="Wingdings" panose="05000000000000000000" pitchFamily="2" charset="2"/>
                <a:cs typeface="Wingdings" panose="05000000000000000000" pitchFamily="2" charset="2"/>
              </a:rPr>
              <a:t>mismo</a:t>
            </a:r>
            <a:endParaRPr lang="es-MX" sz="2400" dirty="0" smtClean="0">
              <a:effectLst/>
              <a:latin typeface="Arial" panose="020B0604020202020204" pitchFamily="34" charset="0"/>
              <a:ea typeface="Wingdings" panose="05000000000000000000" pitchFamily="2" charset="2"/>
              <a:cs typeface="Wingdings" panose="05000000000000000000" pitchFamily="2" charset="2"/>
            </a:endParaRPr>
          </a:p>
          <a:p>
            <a:pPr marL="342900" lvl="0" indent="-342900" algn="just">
              <a:spcBef>
                <a:spcPts val="20"/>
              </a:spcBef>
              <a:spcAft>
                <a:spcPts val="0"/>
              </a:spcAft>
              <a:buSzPts val="1100"/>
              <a:buFont typeface="Wingdings" panose="05000000000000000000" pitchFamily="2" charset="2"/>
              <a:buChar char=""/>
              <a:tabLst>
                <a:tab pos="521335" algn="l"/>
              </a:tabLst>
            </a:pPr>
            <a:r>
              <a:rPr lang="es-ES" sz="2400" dirty="0" smtClean="0">
                <a:effectLst/>
                <a:latin typeface="Arial" panose="020B0604020202020204" pitchFamily="34" charset="0"/>
                <a:ea typeface="Wingdings" panose="05000000000000000000" pitchFamily="2" charset="2"/>
                <a:cs typeface="Wingdings" panose="05000000000000000000" pitchFamily="2" charset="2"/>
              </a:rPr>
              <a:t>especificarán los criterios para definir el tipo de sujeto con el que</a:t>
            </a:r>
            <a:r>
              <a:rPr lang="es-ES" sz="2400" spc="-125" dirty="0" smtClean="0">
                <a:effectLst/>
                <a:latin typeface="Arial" panose="020B0604020202020204" pitchFamily="34" charset="0"/>
                <a:ea typeface="Wingdings" panose="05000000000000000000" pitchFamily="2" charset="2"/>
                <a:cs typeface="Wingdings" panose="05000000000000000000" pitchFamily="2" charset="2"/>
              </a:rPr>
              <a:t> </a:t>
            </a:r>
            <a:r>
              <a:rPr lang="es-ES" sz="2400" dirty="0" smtClean="0">
                <a:effectLst/>
                <a:latin typeface="Arial" panose="020B0604020202020204" pitchFamily="34" charset="0"/>
                <a:ea typeface="Wingdings" panose="05000000000000000000" pitchFamily="2" charset="2"/>
                <a:cs typeface="Wingdings" panose="05000000000000000000" pitchFamily="2" charset="2"/>
              </a:rPr>
              <a:t>trabajarán</a:t>
            </a:r>
            <a:endParaRPr lang="es-MX" sz="2400" dirty="0" smtClean="0">
              <a:effectLst/>
              <a:latin typeface="Arial" panose="020B0604020202020204" pitchFamily="34" charset="0"/>
              <a:ea typeface="Wingdings" panose="05000000000000000000" pitchFamily="2" charset="2"/>
              <a:cs typeface="Wingdings" panose="05000000000000000000" pitchFamily="2" charset="2"/>
            </a:endParaRPr>
          </a:p>
          <a:p>
            <a:pPr marL="342900" marR="79375" lvl="0" indent="-342900" algn="just">
              <a:lnSpc>
                <a:spcPct val="113000"/>
              </a:lnSpc>
              <a:spcBef>
                <a:spcPts val="195"/>
              </a:spcBef>
              <a:spcAft>
                <a:spcPts val="0"/>
              </a:spcAft>
              <a:buSzPts val="1100"/>
              <a:buFont typeface="Wingdings" panose="05000000000000000000" pitchFamily="2" charset="2"/>
              <a:buChar char=""/>
              <a:tabLst>
                <a:tab pos="521335" algn="l"/>
              </a:tabLst>
            </a:pPr>
            <a:r>
              <a:rPr lang="es-ES" sz="2400" dirty="0" smtClean="0">
                <a:effectLst/>
                <a:latin typeface="Arial" panose="020B0604020202020204" pitchFamily="34" charset="0"/>
                <a:ea typeface="Wingdings" panose="05000000000000000000" pitchFamily="2" charset="2"/>
                <a:cs typeface="Wingdings" panose="05000000000000000000" pitchFamily="2" charset="2"/>
              </a:rPr>
              <a:t>reflexionarán en torno a la viabilidad de obtener la información necesaria para analizar su investigación</a:t>
            </a:r>
            <a:endParaRPr lang="es-MX" sz="2400" dirty="0">
              <a:effectLst/>
              <a:latin typeface="Arial" panose="020B0604020202020204" pitchFamily="34" charset="0"/>
              <a:ea typeface="Wingdings" panose="05000000000000000000" pitchFamily="2" charset="2"/>
              <a:cs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11132296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562377" y="542939"/>
            <a:ext cx="6096000" cy="175432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r>
              <a:rPr lang="es-MX" sz="3600" dirty="0" smtClean="0"/>
              <a:t>Unidad I. El método científico y la formación para la investigación</a:t>
            </a:r>
            <a:endParaRPr lang="es-MX" sz="3600" dirty="0"/>
          </a:p>
        </p:txBody>
      </p:sp>
      <p:sp>
        <p:nvSpPr>
          <p:cNvPr id="3" name="Rectángulo 2"/>
          <p:cNvSpPr/>
          <p:nvPr/>
        </p:nvSpPr>
        <p:spPr>
          <a:xfrm>
            <a:off x="2082083" y="3430768"/>
            <a:ext cx="8671775" cy="2308324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s-MX" sz="2400" dirty="0" smtClean="0"/>
              <a:t>Contenidos por desarrollar</a:t>
            </a:r>
          </a:p>
          <a:p>
            <a:endParaRPr lang="es-MX" sz="2400" dirty="0" smtClean="0"/>
          </a:p>
          <a:p>
            <a:r>
              <a:rPr lang="es-MX" sz="2400" dirty="0" smtClean="0"/>
              <a:t>1.	El rigor del método científico</a:t>
            </a:r>
          </a:p>
          <a:p>
            <a:r>
              <a:rPr lang="es-MX" sz="2400" dirty="0" smtClean="0"/>
              <a:t>2.	La configuración del proyecto de investigación</a:t>
            </a:r>
          </a:p>
          <a:p>
            <a:r>
              <a:rPr lang="es-MX" sz="2400" dirty="0" smtClean="0"/>
              <a:t>3.	Las habilidades y competencias para la investigación</a:t>
            </a:r>
          </a:p>
          <a:p>
            <a:r>
              <a:rPr lang="es-MX" sz="2400" dirty="0" smtClean="0"/>
              <a:t>4.	El investigador educativo: competencias y </a:t>
            </a:r>
            <a:r>
              <a:rPr lang="es-MX" sz="2400" dirty="0" err="1" smtClean="0"/>
              <a:t>resilencias</a:t>
            </a:r>
            <a:endParaRPr lang="es-MX" sz="2400" dirty="0"/>
          </a:p>
        </p:txBody>
      </p:sp>
    </p:spTree>
    <p:extLst>
      <p:ext uri="{BB962C8B-B14F-4D97-AF65-F5344CB8AC3E}">
        <p14:creationId xmlns:p14="http://schemas.microsoft.com/office/powerpoint/2010/main" val="34270795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832833" y="645971"/>
            <a:ext cx="6096000" cy="1754326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r>
              <a:rPr lang="es-MX" sz="3600" dirty="0" smtClean="0"/>
              <a:t>Unidad II. El objeto de estudio y la elaboración del estado del arte</a:t>
            </a:r>
            <a:endParaRPr lang="es-MX" sz="3600" dirty="0"/>
          </a:p>
        </p:txBody>
      </p:sp>
      <p:sp>
        <p:nvSpPr>
          <p:cNvPr id="3" name="Rectángulo 2"/>
          <p:cNvSpPr/>
          <p:nvPr/>
        </p:nvSpPr>
        <p:spPr>
          <a:xfrm>
            <a:off x="2571479" y="3768994"/>
            <a:ext cx="8066469" cy="156966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s-MX" sz="2400" dirty="0" smtClean="0"/>
              <a:t>1.	Los criterios para la elaboración del estado del arte</a:t>
            </a:r>
          </a:p>
          <a:p>
            <a:r>
              <a:rPr lang="es-MX" sz="2400" dirty="0" smtClean="0"/>
              <a:t>2.	La recopilación de la información escrita y virtual</a:t>
            </a:r>
          </a:p>
          <a:p>
            <a:r>
              <a:rPr lang="es-MX" sz="2400" dirty="0" smtClean="0"/>
              <a:t>3.	Los avances en los supuestos de la investigación y el estado del arte</a:t>
            </a:r>
            <a:endParaRPr lang="es-MX" sz="2400" dirty="0"/>
          </a:p>
        </p:txBody>
      </p:sp>
    </p:spTree>
    <p:extLst>
      <p:ext uri="{BB962C8B-B14F-4D97-AF65-F5344CB8AC3E}">
        <p14:creationId xmlns:p14="http://schemas.microsoft.com/office/powerpoint/2010/main" val="25260746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1824507" y="671727"/>
            <a:ext cx="6096000" cy="1754326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r>
              <a:rPr lang="es-MX" sz="3600" dirty="0" smtClean="0"/>
              <a:t>Unidad III. El acercamiento al escenario de investigación, contexto y sujetos</a:t>
            </a:r>
            <a:endParaRPr lang="es-MX" sz="3600" dirty="0"/>
          </a:p>
        </p:txBody>
      </p:sp>
      <p:sp>
        <p:nvSpPr>
          <p:cNvPr id="3" name="Rectángulo 2"/>
          <p:cNvSpPr/>
          <p:nvPr/>
        </p:nvSpPr>
        <p:spPr>
          <a:xfrm>
            <a:off x="2326783" y="3424432"/>
            <a:ext cx="7654344" cy="2246769"/>
          </a:xfrm>
          <a:prstGeom prst="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es-MX" sz="2800" dirty="0" smtClean="0"/>
              <a:t>1.	Criterios para la elección del escenario</a:t>
            </a:r>
          </a:p>
          <a:p>
            <a:r>
              <a:rPr lang="es-MX" sz="2800" dirty="0" smtClean="0"/>
              <a:t>2.	El vagabundeo por el escenario: el arte de la observación</a:t>
            </a:r>
          </a:p>
          <a:p>
            <a:r>
              <a:rPr lang="es-MX" sz="2800" dirty="0" smtClean="0"/>
              <a:t>3.	Los sujetos de la investigación: características e idoneidad</a:t>
            </a:r>
            <a:endParaRPr lang="es-MX" sz="2800" dirty="0"/>
          </a:p>
        </p:txBody>
      </p:sp>
    </p:spTree>
    <p:extLst>
      <p:ext uri="{BB962C8B-B14F-4D97-AF65-F5344CB8AC3E}">
        <p14:creationId xmlns:p14="http://schemas.microsoft.com/office/powerpoint/2010/main" val="19441002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1253255" y="745833"/>
            <a:ext cx="5134667" cy="1754326"/>
          </a:xfrm>
          <a:prstGeom prst="rect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es-MX" sz="3600" dirty="0" smtClean="0"/>
              <a:t>Unidad IV. Los sujetos de la investigación y el proyecto</a:t>
            </a:r>
            <a:endParaRPr lang="es-MX" sz="3600" dirty="0"/>
          </a:p>
        </p:txBody>
      </p:sp>
      <p:sp>
        <p:nvSpPr>
          <p:cNvPr id="3" name="Rectángulo 2"/>
          <p:cNvSpPr/>
          <p:nvPr/>
        </p:nvSpPr>
        <p:spPr>
          <a:xfrm>
            <a:off x="2944970" y="3569474"/>
            <a:ext cx="6096000" cy="1200329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r>
              <a:rPr lang="es-MX" sz="2400" dirty="0" smtClean="0"/>
              <a:t>1.	La elección de los sujetos</a:t>
            </a:r>
          </a:p>
          <a:p>
            <a:r>
              <a:rPr lang="es-MX" sz="2400" dirty="0" smtClean="0"/>
              <a:t>2.	Las características de un proyecto de investigación</a:t>
            </a:r>
            <a:endParaRPr lang="es-MX" sz="2400" dirty="0"/>
          </a:p>
        </p:txBody>
      </p:sp>
    </p:spTree>
    <p:extLst>
      <p:ext uri="{BB962C8B-B14F-4D97-AF65-F5344CB8AC3E}">
        <p14:creationId xmlns:p14="http://schemas.microsoft.com/office/powerpoint/2010/main" val="37245037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792</TotalTime>
  <Words>321</Words>
  <Application>Microsoft Office PowerPoint</Application>
  <PresentationFormat>Panorámica</PresentationFormat>
  <Paragraphs>37</Paragraphs>
  <Slides>10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Wingdings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javier g</dc:creator>
  <cp:lastModifiedBy>javier g</cp:lastModifiedBy>
  <cp:revision>6</cp:revision>
  <dcterms:created xsi:type="dcterms:W3CDTF">2020-09-09T13:18:19Z</dcterms:created>
  <dcterms:modified xsi:type="dcterms:W3CDTF">2020-09-10T02:31:01Z</dcterms:modified>
</cp:coreProperties>
</file>